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8" r:id="rId2"/>
    <p:sldId id="260" r:id="rId3"/>
    <p:sldId id="269" r:id="rId4"/>
    <p:sldId id="270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js Maartens" initials="TM" lastIdx="2" clrIdx="0">
    <p:extLst>
      <p:ext uri="{19B8F6BF-5375-455C-9EA6-DF929625EA0E}">
        <p15:presenceInfo xmlns:p15="http://schemas.microsoft.com/office/powerpoint/2012/main" userId="S::t.maartens@mnh.nl::1dfec035-792d-4239-b56f-481c64e0ea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541D"/>
    <a:srgbClr val="048FBA"/>
    <a:srgbClr val="EFC342"/>
    <a:srgbClr val="D4703B"/>
    <a:srgbClr val="027E8D"/>
    <a:srgbClr val="0F448D"/>
    <a:srgbClr val="96BB64"/>
    <a:srgbClr val="117ABD"/>
    <a:srgbClr val="F8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C7A03-3877-491A-A3CB-613AF8336AFF}" v="4" dt="2021-02-23T11:16:19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/>
    <p:restoredTop sz="94674"/>
  </p:normalViewPr>
  <p:slideViewPr>
    <p:cSldViewPr snapToGrid="0" snapToObjects="1" showGuides="1">
      <p:cViewPr varScale="1">
        <p:scale>
          <a:sx n="90" d="100"/>
          <a:sy n="90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7417-CA3E-8F4B-93F6-45A3FC8FEB0E}" type="datetimeFigureOut">
              <a:rPr lang="nl-NL" smtClean="0"/>
              <a:t>23-2-2021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0FDD-0062-CD44-BA34-165393BB8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8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1 -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0" hasCustomPrompt="1"/>
          </p:nvPr>
        </p:nvSpPr>
        <p:spPr>
          <a:xfrm>
            <a:off x="248958" y="482400"/>
            <a:ext cx="8903368" cy="544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Afbeelding 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9200" y="3430800"/>
            <a:ext cx="7560000" cy="1256703"/>
          </a:xfrm>
          <a:prstGeom prst="rect">
            <a:avLst/>
          </a:prstGeom>
          <a:effectLst>
            <a:outerShdw blurRad="63500" dist="228600" sx="102000" sy="102000" algn="ctr" rotWithShape="0">
              <a:schemeClr val="tx1">
                <a:alpha val="72000"/>
              </a:schemeClr>
            </a:outerShdw>
          </a:effectLst>
        </p:spPr>
        <p:txBody>
          <a:bodyPr anchor="t" anchorCtr="0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  <a:effectLst>
                  <a:outerShdw blurRad="25400" dir="2700000" algn="tl" rotWithShape="0">
                    <a:prstClr val="black">
                      <a:alpha val="5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br>
              <a:rPr lang="nl-NL" dirty="0"/>
            </a:br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en-US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709200" y="4649003"/>
            <a:ext cx="7560000" cy="499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effectLst>
                  <a:outerShdw blurRad="25400" dir="2700000" algn="tl" rotWithShape="0">
                    <a:prstClr val="black">
                      <a:alpha val="5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MET PARTNER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900001"/>
            <a:ext cx="7560000" cy="351284"/>
          </a:xfrm>
          <a:prstGeom prst="rect">
            <a:avLst/>
          </a:prstGeom>
        </p:spPr>
        <p:txBody>
          <a:bodyPr/>
          <a:lstStyle>
            <a:lvl1pPr algn="l"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06038" y="1212785"/>
            <a:ext cx="7573962" cy="529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5882185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3301300"/>
            <a:ext cx="7559675" cy="188595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00"/>
              </a:spcBef>
              <a:buFontTx/>
              <a:buBlip>
                <a:blip r:embed="rId2"/>
              </a:buBlip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2052000"/>
            <a:ext cx="7573962" cy="117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863569" y="6048120"/>
            <a:ext cx="3666486" cy="63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45" y="6048120"/>
            <a:ext cx="779016" cy="63841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1" y="6056606"/>
            <a:ext cx="620688" cy="621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2 -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249562" y="482566"/>
            <a:ext cx="8902321" cy="5447779"/>
          </a:xfrm>
          <a:prstGeom prst="rect">
            <a:avLst/>
          </a:prstGeom>
          <a:solidFill>
            <a:srgbClr val="048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t="6038" r="18794" b="27545"/>
          <a:stretch/>
        </p:blipFill>
        <p:spPr>
          <a:xfrm>
            <a:off x="0" y="2582"/>
            <a:ext cx="9144000" cy="5926732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9200" y="3430800"/>
            <a:ext cx="7560000" cy="1256703"/>
          </a:xfrm>
          <a:prstGeom prst="rect">
            <a:avLst/>
          </a:prstGeom>
          <a:effectLst>
            <a:outerShdw blurRad="63500" dist="228600" sx="102000" sy="102000" algn="ctr" rotWithShape="0">
              <a:schemeClr val="tx1">
                <a:alpha val="72000"/>
              </a:schemeClr>
            </a:outerShdw>
          </a:effectLst>
        </p:spPr>
        <p:txBody>
          <a:bodyPr anchor="t" anchorCtr="0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  <a:effectLst>
                  <a:outerShdw blurRad="25400" dir="2700000" algn="tl" rotWithShape="0">
                    <a:prstClr val="black">
                      <a:alpha val="5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br>
              <a:rPr lang="nl-NL" dirty="0"/>
            </a:br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en-US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709200" y="4649003"/>
            <a:ext cx="7560000" cy="499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effectLst>
                  <a:outerShdw blurRad="25400" dir="2700000" algn="tl" rotWithShape="0">
                    <a:prstClr val="black">
                      <a:alpha val="5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248958" y="482921"/>
            <a:ext cx="8902321" cy="5446393"/>
          </a:xfrm>
          <a:prstGeom prst="rect">
            <a:avLst/>
          </a:prstGeom>
          <a:solidFill>
            <a:srgbClr val="048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t="6038" r="18794" b="27545"/>
          <a:stretch/>
        </p:blipFill>
        <p:spPr>
          <a:xfrm>
            <a:off x="0" y="2582"/>
            <a:ext cx="9144000" cy="5926732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2739" y="2095200"/>
            <a:ext cx="6606000" cy="522000"/>
          </a:xfrm>
          <a:prstGeom prst="rect">
            <a:avLst/>
          </a:prstGeom>
        </p:spPr>
        <p:txBody>
          <a:bodyPr anchor="b"/>
          <a:lstStyle>
            <a:lvl1pPr algn="l">
              <a:defRPr sz="2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291989" y="2936275"/>
            <a:ext cx="6446721" cy="2203450"/>
          </a:xfrm>
          <a:prstGeom prst="rect">
            <a:avLst/>
          </a:prstGeom>
        </p:spPr>
        <p:txBody>
          <a:bodyPr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</a:p>
          <a:p>
            <a:pPr lvl="0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900001"/>
            <a:ext cx="7560000" cy="351284"/>
          </a:xfrm>
          <a:prstGeom prst="rect">
            <a:avLst/>
          </a:prstGeom>
        </p:spPr>
        <p:txBody>
          <a:bodyPr/>
          <a:lstStyle>
            <a:lvl1pPr algn="l"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06038" y="1212785"/>
            <a:ext cx="7573962" cy="529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5882185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3301300"/>
            <a:ext cx="7559675" cy="188595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00"/>
              </a:spcBef>
              <a:buFontTx/>
              <a:buBlip>
                <a:blip r:embed="rId2"/>
              </a:buBlip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2052000"/>
            <a:ext cx="7573962" cy="117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900001"/>
            <a:ext cx="7560000" cy="351284"/>
          </a:xfrm>
          <a:prstGeom prst="rect">
            <a:avLst/>
          </a:prstGeom>
        </p:spPr>
        <p:txBody>
          <a:bodyPr/>
          <a:lstStyle>
            <a:lvl1pPr algn="l"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06038" y="1212785"/>
            <a:ext cx="7573962" cy="529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5882185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81114" y="4206240"/>
            <a:ext cx="4122286" cy="107726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00"/>
              </a:spcBef>
              <a:buFontTx/>
              <a:buBlip>
                <a:blip r:embed="rId2"/>
              </a:buBlip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6" hasCustomPrompt="1"/>
          </p:nvPr>
        </p:nvSpPr>
        <p:spPr>
          <a:xfrm>
            <a:off x="4082400" y="2052000"/>
            <a:ext cx="4122285" cy="2213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7" hasCustomPrompt="1"/>
          </p:nvPr>
        </p:nvSpPr>
        <p:spPr>
          <a:xfrm>
            <a:off x="806400" y="2052000"/>
            <a:ext cx="3133885" cy="313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Afbeelding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900001"/>
            <a:ext cx="7560000" cy="351284"/>
          </a:xfrm>
          <a:prstGeom prst="rect">
            <a:avLst/>
          </a:prstGeom>
        </p:spPr>
        <p:txBody>
          <a:bodyPr/>
          <a:lstStyle>
            <a:lvl1pPr algn="l"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06038" y="1212785"/>
            <a:ext cx="7573962" cy="529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5882185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/>
          <p:cNvSpPr>
            <a:spLocks noGrp="1"/>
          </p:cNvSpPr>
          <p:nvPr>
            <p:ph type="body" sz="quarter" idx="15" hasCustomPrompt="1"/>
          </p:nvPr>
        </p:nvSpPr>
        <p:spPr>
          <a:xfrm>
            <a:off x="5302800" y="2052000"/>
            <a:ext cx="2976478" cy="107726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00"/>
              </a:spcBef>
              <a:buFontTx/>
              <a:buBlip>
                <a:blip r:embed="rId2"/>
              </a:buBlip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2052000"/>
            <a:ext cx="4371767" cy="1453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7" hasCustomPrompt="1"/>
          </p:nvPr>
        </p:nvSpPr>
        <p:spPr>
          <a:xfrm>
            <a:off x="806625" y="3571134"/>
            <a:ext cx="1936575" cy="193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8" hasCustomPrompt="1"/>
          </p:nvPr>
        </p:nvSpPr>
        <p:spPr>
          <a:xfrm>
            <a:off x="2992508" y="3569659"/>
            <a:ext cx="1936575" cy="193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1" name="Tijdelijke aanduiding voor afbeelding 3"/>
          <p:cNvSpPr>
            <a:spLocks noGrp="1"/>
          </p:cNvSpPr>
          <p:nvPr>
            <p:ph type="pic" sz="quarter" idx="19" hasCustomPrompt="1"/>
          </p:nvPr>
        </p:nvSpPr>
        <p:spPr>
          <a:xfrm>
            <a:off x="5178391" y="3578672"/>
            <a:ext cx="1936575" cy="193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Afbeelding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media 4"/>
          <p:cNvSpPr>
            <a:spLocks noGrp="1"/>
          </p:cNvSpPr>
          <p:nvPr>
            <p:ph type="media" sz="quarter" idx="18" hasCustomPrompt="1"/>
          </p:nvPr>
        </p:nvSpPr>
        <p:spPr>
          <a:xfrm>
            <a:off x="817200" y="2052000"/>
            <a:ext cx="7462837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>
                <a:latin typeface="Arial" charset="0"/>
                <a:ea typeface="Arial" charset="0"/>
                <a:cs typeface="Arial" charset="0"/>
              </a:rPr>
              <a:t>Media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900001"/>
            <a:ext cx="7560000" cy="351284"/>
          </a:xfrm>
          <a:prstGeom prst="rect">
            <a:avLst/>
          </a:prstGeom>
        </p:spPr>
        <p:txBody>
          <a:bodyPr/>
          <a:lstStyle>
            <a:lvl1pPr algn="l"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err="1"/>
              <a:t>Subkop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06038" y="1212785"/>
            <a:ext cx="7573962" cy="529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Hoofdkop</a:t>
            </a:r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5882185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900001"/>
            <a:ext cx="7560000" cy="351284"/>
          </a:xfrm>
          <a:prstGeom prst="rect">
            <a:avLst/>
          </a:prstGeom>
        </p:spPr>
        <p:txBody>
          <a:bodyPr/>
          <a:lstStyle>
            <a:lvl1pPr algn="l"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06038" y="1212785"/>
            <a:ext cx="7573962" cy="529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5882185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tekst 17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2052000"/>
            <a:ext cx="7560000" cy="1035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4" name="Tijdelijke aanduiding voor tabel 3"/>
          <p:cNvSpPr>
            <a:spLocks noGrp="1"/>
          </p:cNvSpPr>
          <p:nvPr>
            <p:ph type="tbl" sz="quarter" idx="17"/>
          </p:nvPr>
        </p:nvSpPr>
        <p:spPr>
          <a:xfrm>
            <a:off x="720725" y="3317875"/>
            <a:ext cx="7559675" cy="2208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250257" y="481263"/>
            <a:ext cx="8892696" cy="5448051"/>
          </a:xfrm>
          <a:prstGeom prst="rect">
            <a:avLst/>
          </a:prstGeom>
          <a:solidFill>
            <a:srgbClr val="CA5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t="6038" r="18794" b="27545"/>
          <a:stretch/>
        </p:blipFill>
        <p:spPr>
          <a:xfrm>
            <a:off x="0" y="0"/>
            <a:ext cx="9221540" cy="5932065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2296" y="4287448"/>
            <a:ext cx="7560000" cy="1256703"/>
          </a:xfrm>
          <a:prstGeom prst="rect">
            <a:avLst/>
          </a:prstGeom>
          <a:effectLst>
            <a:outerShdw blurRad="63500" dist="228600" sx="102000" sy="102000" algn="ctr" rotWithShape="0">
              <a:schemeClr val="tx1">
                <a:alpha val="72000"/>
              </a:schemeClr>
            </a:outerShdw>
          </a:effectLst>
        </p:spPr>
        <p:txBody>
          <a:bodyPr anchor="t" anchorCtr="0">
            <a:normAutofit/>
          </a:bodyPr>
          <a:lstStyle>
            <a:lvl1pPr algn="l">
              <a:defRPr sz="13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br>
              <a:rPr lang="nl-NL" dirty="0"/>
            </a:br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br>
              <a:rPr lang="nl-NL" dirty="0"/>
            </a:br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br>
              <a:rPr lang="nl-NL" dirty="0"/>
            </a:br>
            <a:br>
              <a:rPr lang="nl-NL" dirty="0"/>
            </a:br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534"/>
            <a:ext cx="9144000" cy="97231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486001"/>
            <a:ext cx="250257" cy="6372000"/>
          </a:xfrm>
          <a:prstGeom prst="rect">
            <a:avLst/>
          </a:prstGeom>
          <a:solidFill>
            <a:srgbClr val="EF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250257" y="0"/>
            <a:ext cx="8892696" cy="486000"/>
          </a:xfrm>
          <a:prstGeom prst="rect">
            <a:avLst/>
          </a:prstGeom>
          <a:solidFill>
            <a:srgbClr val="CA5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0"/>
            <a:ext cx="251999" cy="486000"/>
          </a:xfrm>
          <a:prstGeom prst="rect">
            <a:avLst/>
          </a:prstGeom>
          <a:solidFill>
            <a:srgbClr val="048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1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61" r:id="rId3"/>
    <p:sldLayoutId id="2147483672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Kop </a:t>
            </a:r>
            <a:br>
              <a:rPr lang="nl-NL" dirty="0"/>
            </a:br>
            <a:r>
              <a:rPr lang="nl-NL" dirty="0"/>
              <a:t>Kop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Subkop</a:t>
            </a:r>
            <a:r>
              <a:rPr lang="nl-NL" dirty="0"/>
              <a:t> </a:t>
            </a:r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897" b="113"/>
          <a:stretch/>
        </p:blipFill>
        <p:spPr>
          <a:xfrm>
            <a:off x="252824" y="475489"/>
            <a:ext cx="8903368" cy="5315712"/>
          </a:xfr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C4143E4-335B-6142-B4A5-F6A8DF48FB64}"/>
              </a:ext>
            </a:extLst>
          </p:cNvPr>
          <p:cNvSpPr/>
          <p:nvPr/>
        </p:nvSpPr>
        <p:spPr>
          <a:xfrm>
            <a:off x="405418" y="659076"/>
            <a:ext cx="848575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betrokken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burgers </a:t>
            </a:r>
            <a:r>
              <a:rPr lang="en-US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Gemeenten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Provincie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Tweede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Kamer </a:t>
            </a:r>
            <a:r>
              <a:rPr lang="en-US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gezonde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leefomgeving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bewaken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nl-NL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nl-NL" sz="2200" b="1" i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BB47476-6DE1-5B40-88A3-3F2BC37157DC}"/>
              </a:ext>
            </a:extLst>
          </p:cNvPr>
          <p:cNvSpPr/>
          <p:nvPr/>
        </p:nvSpPr>
        <p:spPr>
          <a:xfrm>
            <a:off x="709200" y="6274509"/>
            <a:ext cx="3862799" cy="43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CDAF6E2-28A7-DC43-B366-CFD668AC87A6}"/>
              </a:ext>
            </a:extLst>
          </p:cNvPr>
          <p:cNvSpPr/>
          <p:nvPr/>
        </p:nvSpPr>
        <p:spPr>
          <a:xfrm>
            <a:off x="405418" y="6043885"/>
            <a:ext cx="5861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bijeenkomst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Wilfred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Eleveld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706038" y="1017713"/>
            <a:ext cx="7877130" cy="827111"/>
          </a:xfrm>
        </p:spPr>
        <p:txBody>
          <a:bodyPr/>
          <a:lstStyle/>
          <a:p>
            <a:r>
              <a:rPr lang="en-US" sz="2400" dirty="0"/>
              <a:t>2e Kamer </a:t>
            </a:r>
            <a:r>
              <a:rPr lang="en-US" sz="2400" dirty="0" err="1"/>
              <a:t>keurt</a:t>
            </a:r>
            <a:r>
              <a:rPr lang="en-US" sz="2400" dirty="0"/>
              <a:t> </a:t>
            </a:r>
            <a:r>
              <a:rPr lang="en-US" sz="2400" dirty="0" err="1"/>
              <a:t>luchtvaartbesluiten</a:t>
            </a:r>
            <a:r>
              <a:rPr lang="en-US" sz="2400" dirty="0"/>
              <a:t> </a:t>
            </a:r>
            <a:r>
              <a:rPr lang="en-US" sz="2400" dirty="0" err="1"/>
              <a:t>goed</a:t>
            </a:r>
            <a:r>
              <a:rPr lang="en-US" sz="2400" dirty="0"/>
              <a:t>​ </a:t>
            </a:r>
            <a:r>
              <a:rPr lang="en-US" sz="2400" dirty="0" err="1"/>
              <a:t>terwijl</a:t>
            </a:r>
            <a:br>
              <a:rPr lang="en-US" sz="2400" dirty="0"/>
            </a:br>
            <a:r>
              <a:rPr lang="en-US" sz="2400" dirty="0" err="1"/>
              <a:t>Gemeenteraden</a:t>
            </a:r>
            <a:r>
              <a:rPr lang="en-US" sz="2400" dirty="0"/>
              <a:t> </a:t>
            </a:r>
            <a:r>
              <a:rPr lang="en-US" sz="2400" dirty="0" err="1"/>
              <a:t>zien</a:t>
            </a:r>
            <a:r>
              <a:rPr lang="en-US" sz="2400" dirty="0"/>
              <a:t> wat de </a:t>
            </a:r>
            <a:r>
              <a:rPr lang="en-US" sz="2400" dirty="0" err="1"/>
              <a:t>werkelijke</a:t>
            </a:r>
            <a:r>
              <a:rPr lang="en-US" sz="2400" dirty="0"/>
              <a:t> </a:t>
            </a:r>
            <a:r>
              <a:rPr lang="en-US" sz="2400" dirty="0" err="1"/>
              <a:t>effecten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endParaRPr lang="nl-NL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06038" y="2167443"/>
            <a:ext cx="7559675" cy="3672844"/>
          </a:xfrm>
        </p:spPr>
        <p:txBody>
          <a:bodyPr/>
          <a:lstStyle/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Volksvertegenwoordigers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breed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professioneel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ondersteund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rapportages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Provincies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GGD, RIVM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Leefomgeving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(ILT)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volksvertegenwoordigers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wetenschappelijk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onderbouwd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krijgen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beleid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Leefomgeving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Infrastructuur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(RLI)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Planbureau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Leefomgeving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(PBL)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luchtvaart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publieke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voorziening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democratisch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gecontroleerd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nut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noodzaak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effecten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gezondheid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leefkwaliteit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milieu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CA5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2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706038" y="1017713"/>
            <a:ext cx="7877130" cy="827111"/>
          </a:xfrm>
        </p:spPr>
        <p:txBody>
          <a:bodyPr/>
          <a:lstStyle/>
          <a:p>
            <a:pPr fontAlgn="base"/>
            <a:r>
              <a:rPr lang="en-US" sz="2400" dirty="0" err="1"/>
              <a:t>Zaanstreek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Kennemerland</a:t>
            </a:r>
            <a:r>
              <a:rPr lang="en-US" sz="2400" dirty="0"/>
              <a:t>: </a:t>
            </a:r>
            <a:r>
              <a:rPr lang="en-US" sz="2400" dirty="0" err="1"/>
              <a:t>Veel</a:t>
            </a:r>
            <a:r>
              <a:rPr lang="en-US" sz="2400" dirty="0"/>
              <a:t> </a:t>
            </a:r>
            <a:r>
              <a:rPr lang="en-US" sz="2400" dirty="0" err="1"/>
              <a:t>ernstige</a:t>
            </a:r>
            <a:r>
              <a:rPr lang="en-US" sz="2400" dirty="0"/>
              <a:t> hinder, </a:t>
            </a:r>
            <a:r>
              <a:rPr lang="en-US" sz="2400" dirty="0" err="1"/>
              <a:t>ingrijpende</a:t>
            </a:r>
            <a:r>
              <a:rPr lang="en-US" sz="2400" dirty="0"/>
              <a:t> </a:t>
            </a:r>
            <a:r>
              <a:rPr lang="en-US" sz="2400" dirty="0" err="1"/>
              <a:t>veranderingen</a:t>
            </a:r>
            <a:r>
              <a:rPr lang="en-US" sz="2400" dirty="0"/>
              <a:t>, alert </a:t>
            </a:r>
            <a:r>
              <a:rPr lang="en-US" sz="2400" dirty="0" err="1"/>
              <a:t>bestuur</a:t>
            </a:r>
            <a:r>
              <a:rPr lang="en-US" sz="2400" dirty="0"/>
              <a:t> </a:t>
            </a:r>
            <a:r>
              <a:rPr lang="en-US" sz="2400" dirty="0" err="1"/>
              <a:t>nodig</a:t>
            </a:r>
            <a:r>
              <a:rPr lang="nl-NL" sz="2400" dirty="0"/>
              <a:t>​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06038" y="3011423"/>
            <a:ext cx="7877130" cy="2910911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GGD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benoemt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ernstig</a:t>
            </a:r>
            <a:r>
              <a:rPr lang="en-US" dirty="0"/>
              <a:t> </a:t>
            </a:r>
            <a:r>
              <a:rPr lang="en-US" dirty="0" err="1"/>
              <a:t>gehinderde</a:t>
            </a:r>
            <a:r>
              <a:rPr lang="en-US" dirty="0"/>
              <a:t> </a:t>
            </a:r>
            <a:r>
              <a:rPr lang="en-US" dirty="0" err="1"/>
              <a:t>plaatsen</a:t>
            </a:r>
            <a:r>
              <a:rPr lang="en-US" dirty="0"/>
              <a:t>:​</a:t>
            </a:r>
          </a:p>
          <a:p>
            <a:pPr marL="0" indent="0" fontAlgn="base">
              <a:buNone/>
            </a:pPr>
            <a:r>
              <a:rPr lang="en-US" dirty="0" err="1"/>
              <a:t>Akersloot</a:t>
            </a:r>
            <a:r>
              <a:rPr lang="en-US" dirty="0"/>
              <a:t>, </a:t>
            </a:r>
            <a:r>
              <a:rPr lang="en-US" dirty="0" err="1"/>
              <a:t>Assendelft</a:t>
            </a:r>
            <a:r>
              <a:rPr lang="en-US" dirty="0"/>
              <a:t>, </a:t>
            </a:r>
            <a:r>
              <a:rPr lang="en-US" dirty="0" err="1"/>
              <a:t>Castricum</a:t>
            </a:r>
            <a:r>
              <a:rPr lang="en-US" dirty="0"/>
              <a:t>, </a:t>
            </a:r>
            <a:r>
              <a:rPr lang="en-US" dirty="0" err="1"/>
              <a:t>Egmond</a:t>
            </a:r>
            <a:r>
              <a:rPr lang="en-US" dirty="0"/>
              <a:t>, </a:t>
            </a:r>
            <a:r>
              <a:rPr lang="en-US" dirty="0" err="1"/>
              <a:t>Haarlemmerliede</a:t>
            </a:r>
            <a:r>
              <a:rPr lang="en-US" dirty="0"/>
              <a:t>/</a:t>
            </a:r>
            <a:r>
              <a:rPr lang="en-US" dirty="0" err="1"/>
              <a:t>Spaarnwoude</a:t>
            </a:r>
            <a:r>
              <a:rPr lang="en-US" dirty="0"/>
              <a:t>, </a:t>
            </a:r>
            <a:r>
              <a:rPr lang="en-US" dirty="0" err="1"/>
              <a:t>Heiloo</a:t>
            </a:r>
            <a:r>
              <a:rPr lang="en-US" dirty="0"/>
              <a:t>, </a:t>
            </a:r>
            <a:r>
              <a:rPr lang="en-US" dirty="0" err="1"/>
              <a:t>Uitgeest</a:t>
            </a:r>
            <a:r>
              <a:rPr lang="en-US" dirty="0"/>
              <a:t>, </a:t>
            </a:r>
            <a:r>
              <a:rPr lang="en-US" dirty="0" err="1"/>
              <a:t>Krommenie</a:t>
            </a:r>
            <a:r>
              <a:rPr lang="en-US" dirty="0"/>
              <a:t>, </a:t>
            </a:r>
            <a:r>
              <a:rPr lang="en-US" dirty="0" err="1"/>
              <a:t>Limmen</a:t>
            </a:r>
            <a:r>
              <a:rPr lang="en-US" dirty="0"/>
              <a:t>, </a:t>
            </a:r>
            <a:r>
              <a:rPr lang="en-US" dirty="0" err="1"/>
              <a:t>Zwanenburg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Ingrijpende veranderingen door: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Luchtvaartnota</a:t>
            </a:r>
            <a:r>
              <a:rPr lang="en-US" dirty="0"/>
              <a:t> 2050, </a:t>
            </a:r>
            <a:r>
              <a:rPr lang="en-US" dirty="0" err="1"/>
              <a:t>Luchtruimherindeling</a:t>
            </a:r>
            <a:r>
              <a:rPr lang="en-US" dirty="0"/>
              <a:t>, </a:t>
            </a:r>
            <a:r>
              <a:rPr lang="en-US" dirty="0" err="1"/>
              <a:t>Baanfrequentie</a:t>
            </a:r>
            <a:r>
              <a:rPr lang="en-US" dirty="0"/>
              <a:t> van 120 </a:t>
            </a:r>
            <a:r>
              <a:rPr lang="en-US" dirty="0" err="1"/>
              <a:t>naar</a:t>
            </a:r>
            <a:r>
              <a:rPr lang="en-US" dirty="0"/>
              <a:t> 70 </a:t>
            </a:r>
            <a:r>
              <a:rPr lang="en-US" dirty="0" err="1"/>
              <a:t>seconden</a:t>
            </a:r>
            <a:r>
              <a:rPr lang="en-US" dirty="0"/>
              <a:t>​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Luchtvaartbesluit</a:t>
            </a:r>
            <a:r>
              <a:rPr lang="en-US" dirty="0"/>
              <a:t> 1, Hinderbeperkende </a:t>
            </a:r>
            <a:r>
              <a:rPr lang="en-US" dirty="0" err="1"/>
              <a:t>maatregelen</a:t>
            </a:r>
            <a:r>
              <a:rPr lang="en-US" dirty="0"/>
              <a:t>, </a:t>
            </a:r>
            <a:r>
              <a:rPr lang="en-US" dirty="0" err="1"/>
              <a:t>Groeiverdienmodel</a:t>
            </a:r>
            <a:endParaRPr lang="en-US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b="1" dirty="0" err="1"/>
              <a:t>Adviezen</a:t>
            </a:r>
            <a:r>
              <a:rPr lang="en-US" b="1" dirty="0"/>
              <a:t> Cohen </a:t>
            </a:r>
            <a:r>
              <a:rPr lang="en-US" b="1" dirty="0" err="1"/>
              <a:t>en</a:t>
            </a:r>
            <a:r>
              <a:rPr lang="en-US" b="1" dirty="0"/>
              <a:t> Van </a:t>
            </a:r>
            <a:r>
              <a:rPr lang="en-US" b="1" dirty="0" err="1"/>
              <a:t>Geel</a:t>
            </a:r>
            <a:r>
              <a:rPr lang="en-US" b="1" dirty="0"/>
              <a:t>​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WHO norm </a:t>
            </a:r>
            <a:r>
              <a:rPr lang="en-US" b="1" dirty="0" err="1"/>
              <a:t>sinds</a:t>
            </a:r>
            <a:r>
              <a:rPr lang="en-US" b="1" dirty="0"/>
              <a:t> 2018 </a:t>
            </a:r>
            <a:r>
              <a:rPr lang="en-US" b="1" dirty="0" err="1"/>
              <a:t>Lden</a:t>
            </a:r>
            <a:r>
              <a:rPr lang="en-US" b="1" dirty="0"/>
              <a:t> 45 dB(A); </a:t>
            </a:r>
            <a:r>
              <a:rPr lang="en-US" b="1" dirty="0" err="1"/>
              <a:t>Huidige</a:t>
            </a:r>
            <a:r>
              <a:rPr lang="en-US" b="1" dirty="0"/>
              <a:t> </a:t>
            </a:r>
            <a:r>
              <a:rPr lang="en-US" b="1" dirty="0" err="1"/>
              <a:t>Nederlandse</a:t>
            </a:r>
            <a:r>
              <a:rPr lang="en-US" b="1" dirty="0"/>
              <a:t> norm 62 dB(A)​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CA5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0065D1F7-F347-0246-B226-FA761BFE1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5472"/>
              </p:ext>
            </p:extLst>
          </p:nvPr>
        </p:nvGraphicFramePr>
        <p:xfrm>
          <a:off x="757555" y="2039983"/>
          <a:ext cx="7774095" cy="741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36590">
                  <a:extLst>
                    <a:ext uri="{9D8B030D-6E8A-4147-A177-3AD203B41FA5}">
                      <a16:colId xmlns:a16="http://schemas.microsoft.com/office/drawing/2014/main" val="306386517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16406028"/>
                    </a:ext>
                  </a:extLst>
                </a:gridCol>
                <a:gridCol w="1913467">
                  <a:extLst>
                    <a:ext uri="{9D8B030D-6E8A-4147-A177-3AD203B41FA5}">
                      <a16:colId xmlns:a16="http://schemas.microsoft.com/office/drawing/2014/main" val="1156978288"/>
                    </a:ext>
                  </a:extLst>
                </a:gridCol>
                <a:gridCol w="1554819">
                  <a:extLst>
                    <a:ext uri="{9D8B030D-6E8A-4147-A177-3AD203B41FA5}">
                      <a16:colId xmlns:a16="http://schemas.microsoft.com/office/drawing/2014/main" val="2025896963"/>
                    </a:ext>
                  </a:extLst>
                </a:gridCol>
                <a:gridCol w="1554819">
                  <a:extLst>
                    <a:ext uri="{9D8B030D-6E8A-4147-A177-3AD203B41FA5}">
                      <a16:colId xmlns:a16="http://schemas.microsoft.com/office/drawing/2014/main" val="3831331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Zwanenburgbaan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53.500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landingen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29.992 starts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 83.492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totaal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8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Polderbaan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95.760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landingen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   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61.293 starts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157.053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totaal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95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43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706038" y="1285938"/>
            <a:ext cx="7877130" cy="451426"/>
          </a:xfrm>
        </p:spPr>
        <p:txBody>
          <a:bodyPr/>
          <a:lstStyle/>
          <a:p>
            <a:pPr fontAlgn="base"/>
            <a:r>
              <a:rPr lang="en-US" sz="2400" dirty="0"/>
              <a:t>De </a:t>
            </a:r>
            <a:r>
              <a:rPr lang="en-US" sz="2400" dirty="0" err="1"/>
              <a:t>gewenste</a:t>
            </a:r>
            <a:r>
              <a:rPr lang="en-US" sz="2400" dirty="0"/>
              <a:t> </a:t>
            </a:r>
            <a:r>
              <a:rPr lang="en-US" sz="2400" dirty="0" err="1"/>
              <a:t>rol</a:t>
            </a:r>
            <a:r>
              <a:rPr lang="en-US" sz="2400" dirty="0"/>
              <a:t> van de </a:t>
            </a:r>
            <a:r>
              <a:rPr lang="en-US" sz="2400" dirty="0" err="1"/>
              <a:t>Gemeenteraad</a:t>
            </a:r>
            <a:r>
              <a:rPr lang="nl-NL" sz="2400" dirty="0"/>
              <a:t>​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06038" y="1926436"/>
            <a:ext cx="7877130" cy="3985266"/>
          </a:xfrm>
        </p:spPr>
        <p:txBody>
          <a:bodyPr/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/>
              <a:t>Lokale</a:t>
            </a:r>
            <a:r>
              <a:rPr lang="en-US" sz="1600" b="1" dirty="0"/>
              <a:t> know how</a:t>
            </a:r>
            <a:r>
              <a:rPr lang="en-US" sz="1600" dirty="0"/>
              <a:t>: Om </a:t>
            </a:r>
            <a:r>
              <a:rPr lang="en-US" sz="1600" dirty="0" err="1"/>
              <a:t>welke</a:t>
            </a:r>
            <a:r>
              <a:rPr lang="en-US" sz="1600" dirty="0"/>
              <a:t> </a:t>
            </a:r>
            <a:r>
              <a:rPr lang="en-US" sz="1600" dirty="0" err="1"/>
              <a:t>woon</a:t>
            </a:r>
            <a:r>
              <a:rPr lang="en-US" sz="1600" dirty="0"/>
              <a:t>-, </a:t>
            </a:r>
            <a:r>
              <a:rPr lang="en-US" sz="1600" dirty="0" err="1"/>
              <a:t>natuur</a:t>
            </a:r>
            <a:r>
              <a:rPr lang="en-US" sz="1600" dirty="0"/>
              <a:t>-, </a:t>
            </a:r>
            <a:r>
              <a:rPr lang="en-US" sz="1600" dirty="0" err="1"/>
              <a:t>stilte</a:t>
            </a:r>
            <a:r>
              <a:rPr lang="en-US" sz="1600" dirty="0"/>
              <a:t>-, </a:t>
            </a:r>
            <a:r>
              <a:rPr lang="en-US" sz="1600" dirty="0" err="1"/>
              <a:t>recreatiegebieden</a:t>
            </a:r>
            <a:r>
              <a:rPr lang="en-US" sz="1600" dirty="0"/>
              <a:t> </a:t>
            </a:r>
            <a:r>
              <a:rPr lang="en-US" sz="1600" dirty="0" err="1"/>
              <a:t>gaat</a:t>
            </a:r>
            <a:r>
              <a:rPr lang="en-US" sz="1600" dirty="0"/>
              <a:t> het?​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Hoe </a:t>
            </a:r>
            <a:r>
              <a:rPr lang="en-US" sz="1600" dirty="0" err="1"/>
              <a:t>zien</a:t>
            </a:r>
            <a:r>
              <a:rPr lang="en-US" sz="1600" dirty="0"/>
              <a:t> de </a:t>
            </a:r>
            <a:r>
              <a:rPr lang="en-US" sz="1600" dirty="0" err="1"/>
              <a:t>geluidshoogtelijnen</a:t>
            </a:r>
            <a:r>
              <a:rPr lang="en-US" sz="1600" dirty="0"/>
              <a:t> in de </a:t>
            </a:r>
            <a:r>
              <a:rPr lang="en-US" sz="1600" dirty="0" err="1"/>
              <a:t>gemeente</a:t>
            </a:r>
            <a:r>
              <a:rPr lang="en-US" sz="1600" dirty="0"/>
              <a:t> er </a:t>
            </a:r>
            <a:r>
              <a:rPr lang="en-US" sz="1600" dirty="0" err="1"/>
              <a:t>uit</a:t>
            </a:r>
            <a:r>
              <a:rPr lang="en-US" sz="1600" dirty="0"/>
              <a:t>?​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Hoe </a:t>
            </a:r>
            <a:r>
              <a:rPr lang="en-US" sz="1600" dirty="0" err="1"/>
              <a:t>worden</a:t>
            </a:r>
            <a:r>
              <a:rPr lang="en-US" sz="1600" dirty="0"/>
              <a:t> de </a:t>
            </a:r>
            <a:r>
              <a:rPr lang="en-US" sz="1600" b="1" dirty="0" err="1"/>
              <a:t>geluidskegels</a:t>
            </a:r>
            <a:r>
              <a:rPr lang="en-US" sz="1600" b="1" dirty="0"/>
              <a:t> van de </a:t>
            </a:r>
            <a:r>
              <a:rPr lang="en-US" sz="1600" b="1" dirty="0" err="1"/>
              <a:t>vliegroutes</a:t>
            </a:r>
            <a:r>
              <a:rPr lang="en-US" sz="1600" b="1" dirty="0"/>
              <a:t> in de </a:t>
            </a:r>
            <a:r>
              <a:rPr lang="en-US" sz="1600" b="1" dirty="0" err="1"/>
              <a:t>gemeente</a:t>
            </a:r>
            <a:r>
              <a:rPr lang="en-US" sz="1600" b="1" dirty="0"/>
              <a:t> </a:t>
            </a:r>
            <a:r>
              <a:rPr lang="en-US" sz="1600" dirty="0" err="1"/>
              <a:t>genormeerd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gecontroleerd</a:t>
            </a:r>
            <a:r>
              <a:rPr lang="en-US" sz="1600" dirty="0"/>
              <a:t> per </a:t>
            </a:r>
            <a:r>
              <a:rPr lang="en-US" sz="1600" dirty="0" err="1"/>
              <a:t>vlucht</a:t>
            </a:r>
            <a:r>
              <a:rPr lang="en-US" sz="1600" dirty="0"/>
              <a:t>, </a:t>
            </a:r>
            <a:r>
              <a:rPr lang="en-US" sz="1600" dirty="0" err="1"/>
              <a:t>uur</a:t>
            </a:r>
            <a:r>
              <a:rPr lang="en-US" sz="1600" dirty="0"/>
              <a:t>, </a:t>
            </a:r>
            <a:r>
              <a:rPr lang="en-US" sz="1600" dirty="0" err="1"/>
              <a:t>etmaal</a:t>
            </a:r>
            <a:r>
              <a:rPr lang="en-US" sz="1600" dirty="0"/>
              <a:t>, week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jaar</a:t>
            </a:r>
            <a:r>
              <a:rPr lang="en-US" sz="1600" dirty="0"/>
              <a:t>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Hoe </a:t>
            </a:r>
            <a:r>
              <a:rPr lang="en-US" sz="1600" dirty="0" err="1"/>
              <a:t>controleren</a:t>
            </a:r>
            <a:r>
              <a:rPr lang="en-US" sz="1600" dirty="0"/>
              <a:t> we </a:t>
            </a:r>
            <a:r>
              <a:rPr lang="en-US" sz="1600" dirty="0" err="1"/>
              <a:t>rekenmodellen</a:t>
            </a:r>
            <a:r>
              <a:rPr lang="en-US" sz="1600" dirty="0"/>
              <a:t> met </a:t>
            </a:r>
            <a:r>
              <a:rPr lang="en-US" sz="1600" dirty="0" err="1"/>
              <a:t>metingen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GGD </a:t>
            </a:r>
            <a:r>
              <a:rPr lang="en-US" sz="1600" dirty="0" err="1"/>
              <a:t>onderzoek</a:t>
            </a:r>
            <a:r>
              <a:rPr lang="en-US" sz="1600" dirty="0"/>
              <a:t>?​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Wat </a:t>
            </a:r>
            <a:r>
              <a:rPr lang="en-US" sz="1600" dirty="0" err="1"/>
              <a:t>zijn</a:t>
            </a:r>
            <a:r>
              <a:rPr lang="en-US" sz="1600" dirty="0"/>
              <a:t> de </a:t>
            </a:r>
            <a:r>
              <a:rPr lang="en-US" sz="1600" dirty="0" err="1"/>
              <a:t>effecten</a:t>
            </a:r>
            <a:r>
              <a:rPr lang="en-US" sz="1600" dirty="0"/>
              <a:t> van </a:t>
            </a:r>
            <a:r>
              <a:rPr lang="en-US" sz="1600" dirty="0" err="1"/>
              <a:t>ultrafijnstof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stikstof</a:t>
            </a:r>
            <a:r>
              <a:rPr lang="en-US" sz="1600" dirty="0"/>
              <a:t> </a:t>
            </a:r>
            <a:r>
              <a:rPr lang="en-US" sz="1600" dirty="0" err="1"/>
              <a:t>uitstoot</a:t>
            </a:r>
            <a:r>
              <a:rPr lang="en-US" sz="1600" dirty="0"/>
              <a:t>?​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/>
              <a:t>Welke</a:t>
            </a:r>
            <a:r>
              <a:rPr lang="en-US" sz="1600" b="1" dirty="0"/>
              <a:t> </a:t>
            </a:r>
            <a:r>
              <a:rPr lang="en-US" sz="1600" b="1" dirty="0" err="1"/>
              <a:t>hinderbeperkende</a:t>
            </a:r>
            <a:r>
              <a:rPr lang="en-US" sz="1600" b="1" dirty="0"/>
              <a:t> </a:t>
            </a:r>
            <a:r>
              <a:rPr lang="en-US" sz="1600" b="1" dirty="0" err="1"/>
              <a:t>maatregelen</a:t>
            </a:r>
            <a:r>
              <a:rPr lang="en-US" sz="1600" b="1" dirty="0"/>
              <a:t> </a:t>
            </a:r>
            <a:r>
              <a:rPr lang="en-US" sz="1600" b="1" dirty="0" err="1"/>
              <a:t>zijn</a:t>
            </a:r>
            <a:r>
              <a:rPr lang="en-US" sz="1600" b="1" dirty="0"/>
              <a:t> </a:t>
            </a:r>
            <a:r>
              <a:rPr lang="en-US" sz="1600" b="1" dirty="0" err="1"/>
              <a:t>nodig</a:t>
            </a:r>
            <a:r>
              <a:rPr lang="en-US" sz="1600" b="1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wat is </a:t>
            </a:r>
            <a:r>
              <a:rPr lang="en-US" sz="1600" dirty="0" err="1"/>
              <a:t>hun</a:t>
            </a:r>
            <a:r>
              <a:rPr lang="en-US" sz="1600" dirty="0"/>
              <a:t> effect?</a:t>
            </a:r>
          </a:p>
          <a:p>
            <a:pPr marL="0" indent="0">
              <a:buNone/>
            </a:pPr>
            <a:endParaRPr lang="nl-NL" sz="1800" dirty="0"/>
          </a:p>
          <a:p>
            <a:pPr>
              <a:buFont typeface="Wingdings" pitchFamily="2" charset="2"/>
              <a:buChar char="Ø"/>
            </a:pPr>
            <a:r>
              <a:rPr lang="en-US" sz="1800" b="1" dirty="0"/>
              <a:t>De </a:t>
            </a:r>
            <a:r>
              <a:rPr lang="en-US" sz="1800" b="1" dirty="0" err="1"/>
              <a:t>Gemeenteraad</a:t>
            </a:r>
            <a:r>
              <a:rPr lang="en-US" sz="1800" b="1" dirty="0"/>
              <a:t> </a:t>
            </a:r>
            <a:r>
              <a:rPr lang="en-US" sz="1800" b="1" dirty="0" err="1"/>
              <a:t>moet</a:t>
            </a:r>
            <a:r>
              <a:rPr lang="en-US" sz="1800" b="1" dirty="0"/>
              <a:t> </a:t>
            </a:r>
            <a:r>
              <a:rPr lang="en-US" sz="1800" b="1" dirty="0" err="1"/>
              <a:t>periodiek</a:t>
            </a:r>
            <a:r>
              <a:rPr lang="en-US" sz="1800" b="1" dirty="0"/>
              <a:t>, </a:t>
            </a:r>
            <a:r>
              <a:rPr lang="en-US" sz="1800" b="1" dirty="0" err="1"/>
              <a:t>onderbouwd</a:t>
            </a:r>
            <a:r>
              <a:rPr lang="en-US" sz="1800" b="1" dirty="0"/>
              <a:t> met </a:t>
            </a:r>
            <a:r>
              <a:rPr lang="en-US" sz="1800" b="1" dirty="0" err="1"/>
              <a:t>feiten</a:t>
            </a:r>
            <a:r>
              <a:rPr lang="en-US" sz="1800" b="1" dirty="0"/>
              <a:t>, </a:t>
            </a:r>
            <a:r>
              <a:rPr lang="en-US" sz="1800" b="1" dirty="0" err="1"/>
              <a:t>geadviseerd</a:t>
            </a:r>
            <a:r>
              <a:rPr lang="en-US" sz="1800" b="1" dirty="0"/>
              <a:t> </a:t>
            </a:r>
            <a:r>
              <a:rPr lang="en-US" sz="1800" b="1" dirty="0" err="1"/>
              <a:t>worden</a:t>
            </a:r>
            <a:r>
              <a:rPr lang="en-US" sz="1800" b="1" dirty="0"/>
              <a:t> door GGD, RIVM, ILT, OD</a:t>
            </a:r>
            <a:endParaRPr lang="nl-NL" sz="1800" b="1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CA5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706038" y="1285938"/>
            <a:ext cx="7877130" cy="451426"/>
          </a:xfrm>
        </p:spPr>
        <p:txBody>
          <a:bodyPr/>
          <a:lstStyle/>
          <a:p>
            <a:pPr fontAlgn="base"/>
            <a:r>
              <a:rPr lang="en-US" sz="2400" dirty="0"/>
              <a:t>De </a:t>
            </a:r>
            <a:r>
              <a:rPr lang="en-US" sz="2400" dirty="0" err="1"/>
              <a:t>gewenste</a:t>
            </a:r>
            <a:r>
              <a:rPr lang="en-US" sz="2400" dirty="0"/>
              <a:t> </a:t>
            </a:r>
            <a:r>
              <a:rPr lang="en-US" sz="2400" dirty="0" err="1"/>
              <a:t>rol</a:t>
            </a:r>
            <a:r>
              <a:rPr lang="en-US" sz="2400" dirty="0"/>
              <a:t> van de </a:t>
            </a:r>
            <a:r>
              <a:rPr lang="en-US" sz="2400" dirty="0" err="1"/>
              <a:t>Provinciale</a:t>
            </a:r>
            <a:r>
              <a:rPr lang="en-US" sz="2400" dirty="0"/>
              <a:t> Staten</a:t>
            </a:r>
            <a:r>
              <a:rPr lang="nl-NL" sz="2400" dirty="0"/>
              <a:t>​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06038" y="2167443"/>
            <a:ext cx="7877130" cy="3221417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1800" dirty="0"/>
              <a:t>Wat </a:t>
            </a:r>
            <a:r>
              <a:rPr lang="en-US" sz="1800" dirty="0" err="1"/>
              <a:t>zijn</a:t>
            </a:r>
            <a:r>
              <a:rPr lang="en-US" sz="1800" dirty="0"/>
              <a:t> de </a:t>
            </a:r>
            <a:r>
              <a:rPr lang="en-US" sz="1800" dirty="0" err="1"/>
              <a:t>consequenties</a:t>
            </a:r>
            <a:r>
              <a:rPr lang="en-US" sz="1800" dirty="0"/>
              <a:t> van </a:t>
            </a:r>
            <a:r>
              <a:rPr lang="en-US" sz="1800" dirty="0" err="1"/>
              <a:t>Rijksbeslissingen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de </a:t>
            </a:r>
            <a:r>
              <a:rPr lang="en-US" sz="1800" dirty="0" err="1"/>
              <a:t>provincies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gemeenten</a:t>
            </a:r>
            <a:r>
              <a:rPr lang="en-US" sz="1800" dirty="0"/>
              <a:t>?​</a:t>
            </a:r>
          </a:p>
          <a:p>
            <a:pPr marL="0" indent="0" fontAlgn="base">
              <a:buNone/>
            </a:pPr>
            <a:r>
              <a:rPr lang="en-US" sz="1800" b="1" dirty="0"/>
              <a:t>Worden </a:t>
            </a:r>
            <a:r>
              <a:rPr lang="en-US" sz="1800" b="1" dirty="0" err="1"/>
              <a:t>wonen</a:t>
            </a:r>
            <a:r>
              <a:rPr lang="en-US" sz="1800" b="1" dirty="0"/>
              <a:t>/</a:t>
            </a:r>
            <a:r>
              <a:rPr lang="en-US" sz="1800" b="1" dirty="0" err="1"/>
              <a:t>leven</a:t>
            </a:r>
            <a:r>
              <a:rPr lang="en-US" sz="1800" b="1" dirty="0"/>
              <a:t>/milieu </a:t>
            </a:r>
            <a:r>
              <a:rPr lang="en-US" sz="1800" b="1" dirty="0" err="1"/>
              <a:t>en</a:t>
            </a:r>
            <a:r>
              <a:rPr lang="en-US" sz="1800" b="1" dirty="0"/>
              <a:t> </a:t>
            </a:r>
            <a:r>
              <a:rPr lang="en-US" sz="1800" b="1" dirty="0" err="1"/>
              <a:t>luchtvaart</a:t>
            </a:r>
            <a:r>
              <a:rPr lang="en-US" sz="1800" b="1" dirty="0"/>
              <a:t> </a:t>
            </a:r>
            <a:r>
              <a:rPr lang="en-US" sz="1800" b="1" dirty="0" err="1"/>
              <a:t>goed</a:t>
            </a:r>
            <a:r>
              <a:rPr lang="en-US" sz="1800" b="1" dirty="0"/>
              <a:t> op </a:t>
            </a:r>
            <a:r>
              <a:rPr lang="en-US" sz="1800" b="1" dirty="0" err="1"/>
              <a:t>elkaar</a:t>
            </a:r>
            <a:r>
              <a:rPr lang="en-US" sz="1800" b="1" dirty="0"/>
              <a:t> </a:t>
            </a:r>
            <a:r>
              <a:rPr lang="en-US" sz="1800" b="1" dirty="0" err="1"/>
              <a:t>afgestemd</a:t>
            </a:r>
            <a:r>
              <a:rPr lang="en-US" sz="1800" b="1" dirty="0"/>
              <a:t>?</a:t>
            </a:r>
          </a:p>
          <a:p>
            <a:pPr marL="0" indent="0" fontAlgn="base">
              <a:buNone/>
            </a:pPr>
            <a:r>
              <a:rPr lang="en-US" sz="1800" dirty="0"/>
              <a:t>Wat </a:t>
            </a:r>
            <a:r>
              <a:rPr lang="en-US" sz="1800" dirty="0" err="1"/>
              <a:t>zijn</a:t>
            </a:r>
            <a:r>
              <a:rPr lang="en-US" sz="1800" dirty="0"/>
              <a:t> de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nadelen</a:t>
            </a:r>
            <a:r>
              <a:rPr lang="en-US" sz="1800" dirty="0"/>
              <a:t> van </a:t>
            </a:r>
            <a:r>
              <a:rPr lang="en-US" sz="1800" dirty="0" err="1"/>
              <a:t>verschillende</a:t>
            </a:r>
            <a:r>
              <a:rPr lang="en-US" sz="1800" dirty="0"/>
              <a:t> scenario’s?</a:t>
            </a:r>
            <a:endParaRPr lang="nl-NL" sz="1800" dirty="0"/>
          </a:p>
          <a:p>
            <a:pPr marL="0" indent="0" fontAlgn="base">
              <a:buNone/>
            </a:pPr>
            <a:endParaRPr lang="en-US" sz="1800" dirty="0"/>
          </a:p>
          <a:p>
            <a:pPr marL="0" indent="0" fontAlgn="base">
              <a:buNone/>
            </a:pPr>
            <a:r>
              <a:rPr lang="en-US" sz="1800" b="1" dirty="0" err="1"/>
              <a:t>Bewaken</a:t>
            </a:r>
            <a:r>
              <a:rPr lang="en-US" sz="1800" b="1" dirty="0"/>
              <a:t> </a:t>
            </a:r>
            <a:r>
              <a:rPr lang="en-US" sz="1800" b="1" dirty="0" err="1"/>
              <a:t>dat</a:t>
            </a:r>
            <a:r>
              <a:rPr lang="en-US" sz="1800" b="1" dirty="0"/>
              <a:t> </a:t>
            </a:r>
            <a:r>
              <a:rPr lang="en-US" sz="1800" b="1" dirty="0" err="1"/>
              <a:t>Provinciale</a:t>
            </a:r>
            <a:r>
              <a:rPr lang="en-US" sz="1800" b="1" dirty="0"/>
              <a:t> Staten </a:t>
            </a:r>
            <a:r>
              <a:rPr lang="en-US" sz="1800" b="1" dirty="0" err="1"/>
              <a:t>en</a:t>
            </a:r>
            <a:r>
              <a:rPr lang="en-US" sz="1800" b="1" dirty="0"/>
              <a:t> </a:t>
            </a:r>
            <a:r>
              <a:rPr lang="en-US" sz="1800" b="1" dirty="0" err="1"/>
              <a:t>Gemeenteraden</a:t>
            </a:r>
            <a:r>
              <a:rPr lang="en-US" sz="1800" b="1" dirty="0"/>
              <a:t> </a:t>
            </a:r>
            <a:r>
              <a:rPr lang="en-US" sz="1800" b="1" dirty="0" err="1"/>
              <a:t>goed</a:t>
            </a:r>
            <a:r>
              <a:rPr lang="en-US" sz="1800" b="1" dirty="0"/>
              <a:t>, </a:t>
            </a:r>
            <a:r>
              <a:rPr lang="en-US" sz="1800" b="1" dirty="0" err="1"/>
              <a:t>onderbouwd</a:t>
            </a:r>
            <a:r>
              <a:rPr lang="en-US" sz="1800" b="1" dirty="0"/>
              <a:t> met </a:t>
            </a:r>
            <a:r>
              <a:rPr lang="en-US" sz="1800" b="1" dirty="0" err="1"/>
              <a:t>feiten</a:t>
            </a:r>
            <a:r>
              <a:rPr lang="en-US" sz="1800" b="1" dirty="0"/>
              <a:t>, </a:t>
            </a:r>
            <a:r>
              <a:rPr lang="en-US" sz="1800" b="1" dirty="0" err="1"/>
              <a:t>geinformeerd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</a:t>
            </a:r>
            <a:r>
              <a:rPr lang="en-US" sz="1800" b="1" dirty="0" err="1"/>
              <a:t>ondersteund</a:t>
            </a:r>
            <a:r>
              <a:rPr lang="en-US" sz="1800" b="1" dirty="0"/>
              <a:t> </a:t>
            </a:r>
            <a:r>
              <a:rPr lang="en-US" sz="1800" b="1" dirty="0" err="1"/>
              <a:t>worden</a:t>
            </a:r>
            <a:endParaRPr lang="en-US" sz="1800" b="1" dirty="0"/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en-US" sz="1600" dirty="0"/>
              <a:t>Door RLI </a:t>
            </a:r>
            <a:r>
              <a:rPr lang="en-US" sz="1600" dirty="0" err="1"/>
              <a:t>en</a:t>
            </a:r>
            <a:r>
              <a:rPr lang="en-US" sz="1600" dirty="0"/>
              <a:t> PBL om </a:t>
            </a:r>
            <a:r>
              <a:rPr lang="en-US" sz="1600" dirty="0" err="1"/>
              <a:t>beleidsconsequenties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beoordelen</a:t>
            </a:r>
            <a:r>
              <a:rPr lang="en-US" sz="1600" dirty="0"/>
              <a:t>​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Door GGD, RIVM, ILT, OD om locale </a:t>
            </a:r>
            <a:r>
              <a:rPr lang="en-US" sz="1600" dirty="0" err="1"/>
              <a:t>effecten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controleren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verbeteren</a:t>
            </a:r>
            <a:endParaRPr lang="en-US" sz="1600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CA5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27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33435" y="833910"/>
            <a:ext cx="7877130" cy="451426"/>
          </a:xfrm>
        </p:spPr>
        <p:txBody>
          <a:bodyPr/>
          <a:lstStyle/>
          <a:p>
            <a:pPr fontAlgn="base"/>
            <a:r>
              <a:rPr lang="en-US" sz="2400" dirty="0"/>
              <a:t>De </a:t>
            </a:r>
            <a:r>
              <a:rPr lang="en-US" sz="2400" dirty="0" err="1"/>
              <a:t>gewenste</a:t>
            </a:r>
            <a:r>
              <a:rPr lang="en-US" sz="2400" dirty="0"/>
              <a:t> </a:t>
            </a:r>
            <a:r>
              <a:rPr lang="en-US" sz="2400" dirty="0" err="1"/>
              <a:t>rol</a:t>
            </a:r>
            <a:r>
              <a:rPr lang="en-US" sz="2400" dirty="0"/>
              <a:t> van de </a:t>
            </a:r>
            <a:r>
              <a:rPr lang="en-US" sz="2400" dirty="0" err="1"/>
              <a:t>Tweede</a:t>
            </a:r>
            <a:r>
              <a:rPr lang="en-US" sz="2400" dirty="0"/>
              <a:t> Kamer</a:t>
            </a:r>
            <a:r>
              <a:rPr lang="nl-NL" sz="2400" dirty="0"/>
              <a:t>​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499872" y="1660031"/>
            <a:ext cx="8302752" cy="4364051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1800" b="1" dirty="0" err="1"/>
              <a:t>Bewaken</a:t>
            </a:r>
            <a:r>
              <a:rPr lang="en-US" sz="1800" b="1" dirty="0"/>
              <a:t> </a:t>
            </a:r>
            <a:r>
              <a:rPr lang="en-US" sz="1800" b="1" dirty="0" err="1"/>
              <a:t>dat</a:t>
            </a:r>
            <a:r>
              <a:rPr lang="en-US" sz="1800" b="1" dirty="0"/>
              <a:t> </a:t>
            </a:r>
            <a:r>
              <a:rPr lang="en-US" sz="1800" b="1" dirty="0" err="1"/>
              <a:t>beleidsbeslissingen</a:t>
            </a:r>
            <a:r>
              <a:rPr lang="en-US" sz="1800" b="1" dirty="0"/>
              <a:t> </a:t>
            </a:r>
            <a:r>
              <a:rPr lang="en-US" sz="1800" b="1" dirty="0" err="1"/>
              <a:t>feitelijk</a:t>
            </a:r>
            <a:r>
              <a:rPr lang="en-US" sz="1800" b="1" dirty="0"/>
              <a:t> </a:t>
            </a:r>
            <a:r>
              <a:rPr lang="en-US" sz="1800" b="1" dirty="0" err="1"/>
              <a:t>onderbouwd</a:t>
            </a:r>
            <a:r>
              <a:rPr lang="en-US" sz="1800" b="1" dirty="0"/>
              <a:t>, scenario’s </a:t>
            </a:r>
            <a:r>
              <a:rPr lang="en-US" sz="1800" b="1" dirty="0" err="1"/>
              <a:t>tegen</a:t>
            </a:r>
            <a:r>
              <a:rPr lang="en-US" sz="1800" b="1" dirty="0"/>
              <a:t> </a:t>
            </a:r>
            <a:r>
              <a:rPr lang="en-US" sz="1800" b="1" dirty="0" err="1"/>
              <a:t>elkaar</a:t>
            </a:r>
            <a:r>
              <a:rPr lang="en-US" sz="1800" b="1" dirty="0"/>
              <a:t> </a:t>
            </a:r>
            <a:r>
              <a:rPr lang="en-US" sz="1800" b="1" dirty="0" err="1"/>
              <a:t>afgewogen</a:t>
            </a:r>
            <a:r>
              <a:rPr lang="en-US" sz="1800" b="1" dirty="0"/>
              <a:t>, </a:t>
            </a:r>
            <a:r>
              <a:rPr lang="en-US" sz="1800" b="1" dirty="0" err="1"/>
              <a:t>effecten</a:t>
            </a:r>
            <a:r>
              <a:rPr lang="en-US" sz="1800" b="1" dirty="0"/>
              <a:t> in de </a:t>
            </a:r>
            <a:r>
              <a:rPr lang="en-US" sz="1800" b="1" dirty="0" err="1"/>
              <a:t>praktijk</a:t>
            </a:r>
            <a:r>
              <a:rPr lang="en-US" sz="1800" b="1" dirty="0"/>
              <a:t> </a:t>
            </a:r>
            <a:r>
              <a:rPr lang="en-US" sz="1800" b="1" dirty="0" err="1"/>
              <a:t>gecontroleerd</a:t>
            </a:r>
            <a:r>
              <a:rPr lang="en-US" sz="1800" b="1" dirty="0"/>
              <a:t> </a:t>
            </a:r>
            <a:r>
              <a:rPr lang="en-US" sz="1800" b="1" dirty="0" err="1"/>
              <a:t>worden</a:t>
            </a:r>
            <a:r>
              <a:rPr lang="en-US" sz="1800" dirty="0"/>
              <a:t>​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800" dirty="0"/>
          </a:p>
          <a:p>
            <a:pPr fontAlgn="base">
              <a:spcBef>
                <a:spcPts val="600"/>
              </a:spcBef>
              <a:spcAft>
                <a:spcPts val="400"/>
              </a:spcAft>
            </a:pPr>
            <a:r>
              <a:rPr lang="en-US" dirty="0" err="1"/>
              <a:t>Wetenschappelijke</a:t>
            </a:r>
            <a:r>
              <a:rPr lang="en-US" dirty="0"/>
              <a:t> </a:t>
            </a:r>
            <a:r>
              <a:rPr lang="en-US" dirty="0" err="1"/>
              <a:t>onderbouwing</a:t>
            </a:r>
            <a:r>
              <a:rPr lang="en-US" dirty="0"/>
              <a:t> van </a:t>
            </a:r>
            <a:r>
              <a:rPr lang="en-US" dirty="0" err="1"/>
              <a:t>beleid</a:t>
            </a:r>
            <a:r>
              <a:rPr lang="en-US" dirty="0"/>
              <a:t> door RLI </a:t>
            </a:r>
            <a:r>
              <a:rPr lang="en-US" dirty="0" err="1"/>
              <a:t>en</a:t>
            </a:r>
            <a:r>
              <a:rPr lang="en-US" dirty="0"/>
              <a:t> PBL​</a:t>
            </a:r>
          </a:p>
          <a:p>
            <a:pPr fontAlgn="base">
              <a:spcBef>
                <a:spcPts val="600"/>
              </a:spcBef>
              <a:spcAft>
                <a:spcPts val="400"/>
              </a:spcAft>
            </a:pPr>
            <a:r>
              <a:rPr lang="en-US" dirty="0" err="1"/>
              <a:t>Bewaken</a:t>
            </a:r>
            <a:r>
              <a:rPr lang="en-US" dirty="0"/>
              <a:t> </a:t>
            </a:r>
            <a:r>
              <a:rPr lang="en-US" dirty="0" err="1"/>
              <a:t>effecten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mitigerende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 door RIVM, GGD </a:t>
            </a:r>
            <a:r>
              <a:rPr lang="en-US" dirty="0" err="1"/>
              <a:t>en</a:t>
            </a:r>
            <a:r>
              <a:rPr lang="en-US" dirty="0"/>
              <a:t> ILT</a:t>
            </a:r>
            <a:endParaRPr lang="nl-NL" dirty="0"/>
          </a:p>
          <a:p>
            <a:pPr marL="0" indent="0" fontAlgn="base">
              <a:spcBef>
                <a:spcPts val="0"/>
              </a:spcBef>
              <a:buNone/>
            </a:pPr>
            <a:endParaRPr lang="en-US" sz="1800" dirty="0"/>
          </a:p>
          <a:p>
            <a:pPr marL="0" indent="0" fontAlgn="base">
              <a:buNone/>
            </a:pPr>
            <a:r>
              <a:rPr lang="en-US" sz="1800" dirty="0" err="1"/>
              <a:t>Hoeveel</a:t>
            </a:r>
            <a:r>
              <a:rPr lang="en-US" sz="1800" dirty="0"/>
              <a:t> </a:t>
            </a:r>
            <a:r>
              <a:rPr lang="en-US" sz="1800" dirty="0" err="1"/>
              <a:t>luchtvaart</a:t>
            </a:r>
            <a:r>
              <a:rPr lang="en-US" sz="1800" dirty="0"/>
              <a:t> </a:t>
            </a:r>
            <a:r>
              <a:rPr lang="en-US" sz="1800" dirty="0" err="1"/>
              <a:t>heeft</a:t>
            </a:r>
            <a:r>
              <a:rPr lang="en-US" sz="1800" dirty="0"/>
              <a:t> Nederland </a:t>
            </a:r>
            <a:r>
              <a:rPr lang="en-US" sz="1800" dirty="0" err="1"/>
              <a:t>nodig</a:t>
            </a:r>
            <a:r>
              <a:rPr lang="en-US" sz="1800" dirty="0"/>
              <a:t>?​</a:t>
            </a:r>
          </a:p>
          <a:p>
            <a:pPr fontAlgn="base">
              <a:spcBef>
                <a:spcPts val="600"/>
              </a:spcBef>
              <a:spcAft>
                <a:spcPts val="400"/>
              </a:spcAft>
            </a:pPr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de </a:t>
            </a:r>
            <a:r>
              <a:rPr lang="en-US" dirty="0" err="1"/>
              <a:t>omgeving</a:t>
            </a:r>
            <a:r>
              <a:rPr lang="en-US" dirty="0"/>
              <a:t> </a:t>
            </a:r>
            <a:r>
              <a:rPr lang="en-US" dirty="0" err="1"/>
              <a:t>dragen</a:t>
            </a:r>
            <a:r>
              <a:rPr lang="en-US" dirty="0"/>
              <a:t>?​</a:t>
            </a:r>
            <a:endParaRPr lang="en-US" sz="1800" dirty="0"/>
          </a:p>
          <a:p>
            <a:pPr fontAlgn="base">
              <a:spcBef>
                <a:spcPts val="600"/>
              </a:spcBef>
              <a:spcAft>
                <a:spcPts val="400"/>
              </a:spcAft>
            </a:pP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hoe </a:t>
            </a:r>
            <a:r>
              <a:rPr lang="en-US" dirty="0" err="1"/>
              <a:t>wordt</a:t>
            </a:r>
            <a:r>
              <a:rPr lang="en-US" dirty="0"/>
              <a:t> het </a:t>
            </a:r>
            <a:r>
              <a:rPr lang="en-US" dirty="0" err="1"/>
              <a:t>luchtverkeer</a:t>
            </a:r>
            <a:r>
              <a:rPr lang="en-US" dirty="0"/>
              <a:t> </a:t>
            </a:r>
            <a:r>
              <a:rPr lang="en-US" dirty="0" err="1"/>
              <a:t>afgehandeld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dirty="0" err="1"/>
              <a:t>Behandel</a:t>
            </a:r>
            <a:r>
              <a:rPr lang="en-US" sz="1800" b="1" dirty="0"/>
              <a:t> de </a:t>
            </a:r>
            <a:r>
              <a:rPr lang="en-US" sz="1800" b="1" dirty="0" err="1"/>
              <a:t>luchtvaart</a:t>
            </a:r>
            <a:r>
              <a:rPr lang="en-US" sz="1800" b="1" dirty="0"/>
              <a:t> </a:t>
            </a:r>
            <a:r>
              <a:rPr lang="en-US" sz="1800" b="1" dirty="0" err="1"/>
              <a:t>als</a:t>
            </a:r>
            <a:r>
              <a:rPr lang="en-US" sz="1800" b="1" dirty="0"/>
              <a:t> </a:t>
            </a:r>
            <a:r>
              <a:rPr lang="en-US" sz="1800" b="1" dirty="0" err="1"/>
              <a:t>een</a:t>
            </a:r>
            <a:r>
              <a:rPr lang="en-US" sz="1800" b="1" dirty="0"/>
              <a:t> </a:t>
            </a:r>
            <a:r>
              <a:rPr lang="en-US" sz="1800" b="1" dirty="0" err="1"/>
              <a:t>normale</a:t>
            </a:r>
            <a:r>
              <a:rPr lang="en-US" sz="1800" b="1" dirty="0"/>
              <a:t> sector​</a:t>
            </a:r>
          </a:p>
          <a:p>
            <a:pPr fontAlgn="base">
              <a:spcBef>
                <a:spcPts val="600"/>
              </a:spcBef>
              <a:spcAft>
                <a:spcPts val="400"/>
              </a:spcAft>
            </a:pPr>
            <a:r>
              <a:rPr lang="en-US" dirty="0"/>
              <a:t>Zorg </a:t>
            </a:r>
            <a:r>
              <a:rPr lang="en-US" dirty="0" err="1"/>
              <a:t>dat</a:t>
            </a:r>
            <a:r>
              <a:rPr lang="en-US" dirty="0"/>
              <a:t> burgers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rechter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beschermd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​</a:t>
            </a:r>
            <a:endParaRPr lang="en-US" sz="1800" dirty="0"/>
          </a:p>
          <a:p>
            <a:pPr fontAlgn="base">
              <a:spcAft>
                <a:spcPts val="400"/>
              </a:spcAft>
            </a:pPr>
            <a:r>
              <a:rPr lang="en-US" dirty="0"/>
              <a:t>Zorg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basisleefkwaliteit</a:t>
            </a:r>
            <a:r>
              <a:rPr lang="en-US" dirty="0"/>
              <a:t> op basis van de WHO norm van 2018</a:t>
            </a:r>
            <a:endParaRPr lang="en-US" sz="1800" dirty="0"/>
          </a:p>
          <a:p>
            <a:pPr fontAlgn="base"/>
            <a:endParaRPr lang="en-US" sz="1800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724014" y="1472684"/>
            <a:ext cx="3190126" cy="0"/>
          </a:xfrm>
          <a:prstGeom prst="line">
            <a:avLst/>
          </a:prstGeom>
          <a:ln w="15875">
            <a:solidFill>
              <a:srgbClr val="CA5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16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C1FB3F-CFB8-4354-8CE4-1BDFA22B99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5019" y="1839432"/>
            <a:ext cx="7573962" cy="3179135"/>
          </a:xfrm>
        </p:spPr>
        <p:txBody>
          <a:bodyPr/>
          <a:lstStyle/>
          <a:p>
            <a:pPr algn="ctr"/>
            <a:r>
              <a:rPr lang="en-US" sz="4000" dirty="0" err="1"/>
              <a:t>Samen</a:t>
            </a:r>
            <a:r>
              <a:rPr lang="en-US" sz="4000" dirty="0"/>
              <a:t> </a:t>
            </a:r>
            <a:r>
              <a:rPr lang="en-US" sz="4000" dirty="0" err="1"/>
              <a:t>moet</a:t>
            </a:r>
            <a:r>
              <a:rPr lang="en-US" sz="4000" dirty="0"/>
              <a:t> </a:t>
            </a:r>
            <a:r>
              <a:rPr lang="en-US" sz="4000" dirty="0" err="1"/>
              <a:t>dit</a:t>
            </a:r>
            <a:r>
              <a:rPr lang="en-US" sz="4000" dirty="0"/>
              <a:t> </a:t>
            </a:r>
            <a:r>
              <a:rPr lang="en-US" sz="4000" dirty="0" err="1"/>
              <a:t>lukken</a:t>
            </a:r>
            <a:endParaRPr lang="en-US" sz="4000" dirty="0"/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We </a:t>
            </a:r>
            <a:r>
              <a:rPr lang="en-US" sz="4000" dirty="0" err="1"/>
              <a:t>denken</a:t>
            </a:r>
            <a:r>
              <a:rPr lang="en-US" sz="4000" dirty="0"/>
              <a:t> </a:t>
            </a:r>
            <a:r>
              <a:rPr lang="en-US" sz="4000" dirty="0" err="1"/>
              <a:t>graag</a:t>
            </a:r>
            <a:r>
              <a:rPr lang="en-US" sz="4000" dirty="0"/>
              <a:t> mee om </a:t>
            </a:r>
            <a:r>
              <a:rPr lang="en-US" sz="4000" dirty="0" err="1"/>
              <a:t>dit</a:t>
            </a:r>
            <a:r>
              <a:rPr lang="en-US" sz="4000" dirty="0"/>
              <a:t> </a:t>
            </a:r>
            <a:r>
              <a:rPr lang="en-US" sz="4000" dirty="0" err="1"/>
              <a:t>concreet</a:t>
            </a:r>
            <a:r>
              <a:rPr lang="en-US" sz="4000" dirty="0"/>
              <a:t> </a:t>
            </a:r>
            <a:r>
              <a:rPr lang="en-US" sz="4000" dirty="0" err="1"/>
              <a:t>te</a:t>
            </a:r>
            <a:r>
              <a:rPr lang="en-US" sz="4000" dirty="0"/>
              <a:t> </a:t>
            </a:r>
            <a:r>
              <a:rPr lang="en-US" sz="4000" dirty="0" err="1"/>
              <a:t>maken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814751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556</Words>
  <Application>Microsoft Office PowerPoint</Application>
  <PresentationFormat>Diavoorstelling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Office-thema</vt:lpstr>
      <vt:lpstr>Kop  Kop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Laurens Uilenbroek</dc:creator>
  <cp:lastModifiedBy>Wilfred</cp:lastModifiedBy>
  <cp:revision>40</cp:revision>
  <dcterms:created xsi:type="dcterms:W3CDTF">2017-08-13T19:25:15Z</dcterms:created>
  <dcterms:modified xsi:type="dcterms:W3CDTF">2021-02-23T12:54:36Z</dcterms:modified>
</cp:coreProperties>
</file>